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15168AB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93776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569BED-26BA-366F-73D6-5D6FF83B4BCA}" name="Cunningham, Emily" initials="EC" userId="S::ecnnngh2@illinois.edu::08cb1f40-7613-45d0-99e1-467bdf91ed9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nningham, Emily" initials="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387"/>
    <a:srgbClr val="440154"/>
    <a:srgbClr val="CCCCCC"/>
    <a:srgbClr val="EAEAEA"/>
    <a:srgbClr val="00113D"/>
    <a:srgbClr val="FF9300"/>
    <a:srgbClr val="002E7B"/>
    <a:srgbClr val="F7B131"/>
    <a:srgbClr val="F7B031"/>
    <a:srgbClr val="18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6271"/>
  </p:normalViewPr>
  <p:slideViewPr>
    <p:cSldViewPr snapToGrid="0" snapToObjects="1">
      <p:cViewPr varScale="1">
        <p:scale>
          <a:sx n="18" d="100"/>
          <a:sy n="18" d="100"/>
        </p:scale>
        <p:origin x="1125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10" Type="http://schemas.microsoft.com/office/2018/10/relationships/authors" Target="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omments/modernComment_100_15168A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E2C2D4-4FB2-42E1-94E2-7F3FFC59FF81}" authorId="{EE569BED-26BA-366F-73D6-5D6FF83B4BCA}" status="resolved" created="2025-05-11T19:42:08.29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" creationId="{1CC1D1B3-A346-74CD-06F1-EAB55B181C14}"/>
      <ac:txMk cp="122" len="25">
        <ac:context len="477" hash="3991559363"/>
      </ac:txMk>
    </ac:txMkLst>
    <p188:pos x="9167580" y="1994741"/>
    <p188:txBody>
      <a:bodyPr/>
      <a:lstStyle/>
      <a:p>
        <a:r>
          <a:rPr lang="en-US"/>
          <a:t>Looks like we don’t actually cite this anywhere in the poster. You could change this to Keil et al., 2014, which would be the citation for beta power-related effects; or just the Keil et al., 2020 review, if you like</a:t>
        </a:r>
      </a:p>
    </p188:txBody>
  </p188:cm>
  <p188:cm id="{3726357F-7E17-42F5-AFD6-1EE2FBBF1C6C}" authorId="{EE569BED-26BA-366F-73D6-5D6FF83B4BCA}" created="2025-05-11T19:42:58.2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picMk id="15" creationId="{F789EBF4-C95A-CBF7-8A5F-A01C11817059}"/>
    </ac:deMkLst>
    <p188:txBody>
      <a:bodyPr/>
      <a:lstStyle/>
      <a:p>
        <a:r>
          <a:rPr lang="en-US"/>
          <a:t>When computing effect sizes, are you subtracting correct-incorrect, or vice versa? Looks like our overall effects are in the opposite directions – want to make sure I understand why that is</a:t>
        </a:r>
      </a:p>
    </p188:txBody>
  </p188:cm>
  <p188:cm id="{E9251D8A-C4B5-4A3B-929C-0E6CBF1E0746}" authorId="{EE569BED-26BA-366F-73D6-5D6FF83B4BCA}" status="resolved" created="2025-05-11T20:35:51.95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75" creationId="{00000000-0000-0000-0000-000000000000}"/>
    </ac:deMkLst>
    <p188:txBody>
      <a:bodyPr/>
      <a:lstStyle/>
      <a:p>
        <a:r>
          <a:rPr lang="en-US"/>
          <a:t>If (and only if) there’s room, you might add a boxplot showing overall accuracy. I’ve put a possible version in the New Decomp folder if you want to use it!</a:t>
        </a:r>
      </a:p>
    </p188:txBody>
  </p188:cm>
  <p188:cm id="{E622DF2A-3BA3-481D-BA5B-50B27A16A41D}" authorId="{EE569BED-26BA-366F-73D6-5D6FF83B4BCA}" status="resolved" created="2025-05-11T20:36:56.22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4" creationId="{1753987F-C2E4-C5FE-3220-B56FD942689A}"/>
      <ac:txMk cp="0" len="144">
        <ac:context len="145" hash="474252926"/>
      </ac:txMk>
    </ac:txMkLst>
    <p188:pos x="14512786" y="347122"/>
    <p188:txBody>
      <a:bodyPr/>
      <a:lstStyle/>
      <a:p>
        <a:r>
          <a:rPr lang="en-US"/>
          <a:t>Suggested a light rework to minimize text and keep like findings together. Feel free to replace these figures with ones that you have generated, or move them around as you like!</a:t>
        </a:r>
      </a:p>
    </p188:txBody>
  </p188:cm>
  <p188:cm id="{135FA793-85C6-4BF4-BF3F-EF024FEB8AF0}" authorId="{EE569BED-26BA-366F-73D6-5D6FF83B4BCA}" created="2025-05-11T20:39:07.28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95" creationId="{34E5F6AD-DE10-C236-5803-1D1487A1ED76}"/>
      <ac:txMk cp="137" len="77">
        <ac:context len="914" hash="747356532"/>
      </ac:txMk>
    </ac:txMkLst>
    <p188:pos x="9674384" y="3336621"/>
    <p188:txBody>
      <a:bodyPr/>
      <a:lstStyle/>
      <a:p>
        <a:r>
          <a:rPr lang="en-US"/>
          <a:t>We don’t have to include this, and don’t necessarily need to show 1174 to talk about this</a:t>
        </a:r>
      </a:p>
    </p188:txBody>
  </p188:cm>
  <p188:cm id="{7874A564-8BCE-4B62-A77D-42D2882BEF24}" authorId="{EE569BED-26BA-366F-73D6-5D6FF83B4BCA}" created="2025-05-11T20:39:52.45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95" creationId="{34E5F6AD-DE10-C236-5803-1D1487A1ED76}"/>
      <ac:txMk cp="368" len="21">
        <ac:context len="914" hash="747356532"/>
      </ac:txMk>
    </ac:txMkLst>
    <p188:pos x="5849360" y="4740418"/>
    <p188:replyLst>
      <p188:reply id="{8245D21B-0DCB-4431-BF05-50E54D678703}" authorId="{EE569BED-26BA-366F-73D6-5D6FF83B4BCA}" created="2025-05-11T20:41:05.636">
        <p188:txBody>
          <a:bodyPr/>
          <a:lstStyle/>
          <a:p>
            <a:r>
              <a:rPr lang="en-US"/>
              <a:t>Added a little note on failure to reproduce beta rhythmic temporal observations</a:t>
            </a:r>
          </a:p>
        </p188:txBody>
      </p188:reply>
    </p188:replyLst>
    <p188:txBody>
      <a:bodyPr/>
      <a:lstStyle/>
      <a:p>
        <a:r>
          <a:rPr lang="en-US"/>
          <a:t>I’m going to suggest cutting Beta Frequency just because it’s got little precedent in the literature</a:t>
        </a:r>
      </a:p>
    </p188:txBody>
  </p188:cm>
  <p188:cm id="{2AC04B3A-5E6E-4081-A748-CF294505226F}" authorId="{EE569BED-26BA-366F-73D6-5D6FF83B4BCA}" created="2025-05-11T20:45:45.76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95" creationId="{34E5F6AD-DE10-C236-5803-1D1487A1ED76}"/>
      <ac:txMk cp="727" len="85">
        <ac:context len="914" hash="747356532"/>
      </ac:txMk>
    </ac:txMkLst>
    <p188:pos x="9149910" y="13277451"/>
    <p188:txBody>
      <a:bodyPr/>
      <a:lstStyle/>
      <a:p>
        <a:r>
          <a:rPr lang="en-US"/>
          <a:t>Fixed the directionality here. Hard to keep in mind that ‘accurate’ means ‘no illusion’ in these data!</a:t>
        </a:r>
      </a:p>
    </p188:txBody>
  </p188:cm>
  <p188:cm id="{900D1F8A-C046-495C-8E17-F05FDF9AA971}" authorId="{EE569BED-26BA-366F-73D6-5D6FF83B4BCA}" status="resolved" created="2025-05-11T20:52:47.80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3798837" sldId="256"/>
      <ac:spMk id="2" creationId="{1CC1D1B3-A346-74CD-06F1-EAB55B181C14}"/>
      <ac:txMk cp="208">
        <ac:context len="477" hash="3991559363"/>
      </ac:txMk>
    </ac:txMkLst>
    <p188:pos x="10424919" y="3089446"/>
    <p188:replyLst>
      <p188:reply id="{9ED0C8C0-528E-45BC-9AFA-5E19F3D958AB}" authorId="{EE569BED-26BA-366F-73D6-5D6FF83B4BCA}" created="2025-05-11T20:53:09.231">
        <p188:txBody>
          <a:bodyPr/>
          <a:lstStyle/>
          <a:p>
            <a:r>
              <a:rPr lang="en-US"/>
              <a:t>Maybe replace with Uta Noppeney’s recent paper</a:t>
            </a:r>
          </a:p>
        </p188:txBody>
      </p188:reply>
    </p188:replyLst>
    <p188:txBody>
      <a:bodyPr/>
      <a:lstStyle/>
      <a:p>
        <a:r>
          <a:rPr lang="en-US"/>
          <a:t>Not sure you need this citation - I might keep the list short and just include articles that directly reference the DFI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2521F-8589-A544-BE7A-0CD7F1EC7723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E9327-AA71-E845-BE8A-A4B7F8E91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38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0589F-6D7C-F14F-B2C5-0941BD57202D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46200" y="1143000"/>
            <a:ext cx="4165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9C6CC-B68A-6849-B0D4-AE38AD2E8D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1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1pPr>
    <a:lvl2pPr marL="728640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2pPr>
    <a:lvl3pPr marL="1457279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3pPr>
    <a:lvl4pPr marL="2185919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4pPr>
    <a:lvl5pPr marL="2914559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5pPr>
    <a:lvl6pPr marL="3643198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6pPr>
    <a:lvl7pPr marL="4371838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7pPr>
    <a:lvl8pPr marL="5100477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8pPr>
    <a:lvl9pPr marL="5829117" algn="l" defTabSz="1457279" rtl="0" eaLnBrk="1" latinLnBrk="0" hangingPunct="1">
      <a:defRPr sz="19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46200" y="1143000"/>
            <a:ext cx="4165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9C6CC-B68A-6849-B0D4-AE38AD2E8D6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7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985936"/>
            <a:ext cx="41970960" cy="12733867"/>
          </a:xfrm>
        </p:spPr>
        <p:txBody>
          <a:bodyPr anchor="b"/>
          <a:lstStyle>
            <a:lvl1pPr algn="ctr">
              <a:defRPr sz="3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9210869"/>
            <a:ext cx="37033200" cy="8830731"/>
          </a:xfrm>
        </p:spPr>
        <p:txBody>
          <a:bodyPr/>
          <a:lstStyle>
            <a:lvl1pPr marL="0" indent="0" algn="ctr">
              <a:buNone/>
              <a:defRPr sz="12800"/>
            </a:lvl1pPr>
            <a:lvl2pPr marL="2438385" indent="0" algn="ctr">
              <a:buNone/>
              <a:defRPr sz="10667"/>
            </a:lvl2pPr>
            <a:lvl3pPr marL="4876770" indent="0" algn="ctr">
              <a:buNone/>
              <a:defRPr sz="9600"/>
            </a:lvl3pPr>
            <a:lvl4pPr marL="7315154" indent="0" algn="ctr">
              <a:buNone/>
              <a:defRPr sz="8533"/>
            </a:lvl4pPr>
            <a:lvl5pPr marL="9753539" indent="0" algn="ctr">
              <a:buNone/>
              <a:defRPr sz="8533"/>
            </a:lvl5pPr>
            <a:lvl6pPr marL="12191924" indent="0" algn="ctr">
              <a:buNone/>
              <a:defRPr sz="8533"/>
            </a:lvl6pPr>
            <a:lvl7pPr marL="14630309" indent="0" algn="ctr">
              <a:buNone/>
              <a:defRPr sz="8533"/>
            </a:lvl7pPr>
            <a:lvl8pPr marL="17068693" indent="0" algn="ctr">
              <a:buNone/>
              <a:defRPr sz="8533"/>
            </a:lvl8pPr>
            <a:lvl9pPr marL="19507078" indent="0" algn="ctr">
              <a:buNone/>
              <a:defRPr sz="85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4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7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947334"/>
            <a:ext cx="1064704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947334"/>
            <a:ext cx="3132391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0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9118611"/>
            <a:ext cx="42588180" cy="15214597"/>
          </a:xfrm>
        </p:spPr>
        <p:txBody>
          <a:bodyPr anchor="b"/>
          <a:lstStyle>
            <a:lvl1pPr>
              <a:defRPr sz="3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4477144"/>
            <a:ext cx="42588180" cy="8000997"/>
          </a:xfrm>
        </p:spPr>
        <p:txBody>
          <a:bodyPr/>
          <a:lstStyle>
            <a:lvl1pPr marL="0" indent="0">
              <a:buNone/>
              <a:defRPr sz="12800">
                <a:solidFill>
                  <a:schemeClr val="tx1"/>
                </a:solidFill>
              </a:defRPr>
            </a:lvl1pPr>
            <a:lvl2pPr marL="2438385" indent="0">
              <a:buNone/>
              <a:defRPr sz="10667">
                <a:solidFill>
                  <a:schemeClr val="tx1">
                    <a:tint val="75000"/>
                  </a:schemeClr>
                </a:solidFill>
              </a:defRPr>
            </a:lvl2pPr>
            <a:lvl3pPr marL="487677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3pPr>
            <a:lvl4pPr marL="7315154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4pPr>
            <a:lvl5pPr marL="9753539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5pPr>
            <a:lvl6pPr marL="12191924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6pPr>
            <a:lvl7pPr marL="14630309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7pPr>
            <a:lvl8pPr marL="17068693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8pPr>
            <a:lvl9pPr marL="19507078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9736667"/>
            <a:ext cx="2098548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9736667"/>
            <a:ext cx="2098548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7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947342"/>
            <a:ext cx="4258818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966203"/>
            <a:ext cx="20889036" cy="4394197"/>
          </a:xfrm>
        </p:spPr>
        <p:txBody>
          <a:bodyPr anchor="b"/>
          <a:lstStyle>
            <a:lvl1pPr marL="0" indent="0">
              <a:buNone/>
              <a:defRPr sz="12800" b="1"/>
            </a:lvl1pPr>
            <a:lvl2pPr marL="2438385" indent="0">
              <a:buNone/>
              <a:defRPr sz="10667" b="1"/>
            </a:lvl2pPr>
            <a:lvl3pPr marL="4876770" indent="0">
              <a:buNone/>
              <a:defRPr sz="9600" b="1"/>
            </a:lvl3pPr>
            <a:lvl4pPr marL="7315154" indent="0">
              <a:buNone/>
              <a:defRPr sz="8533" b="1"/>
            </a:lvl4pPr>
            <a:lvl5pPr marL="9753539" indent="0">
              <a:buNone/>
              <a:defRPr sz="8533" b="1"/>
            </a:lvl5pPr>
            <a:lvl6pPr marL="12191924" indent="0">
              <a:buNone/>
              <a:defRPr sz="8533" b="1"/>
            </a:lvl6pPr>
            <a:lvl7pPr marL="14630309" indent="0">
              <a:buNone/>
              <a:defRPr sz="8533" b="1"/>
            </a:lvl7pPr>
            <a:lvl8pPr marL="17068693" indent="0">
              <a:buNone/>
              <a:defRPr sz="8533" b="1"/>
            </a:lvl8pPr>
            <a:lvl9pPr marL="19507078" indent="0">
              <a:buNone/>
              <a:defRPr sz="8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3360400"/>
            <a:ext cx="20889036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966203"/>
            <a:ext cx="20991911" cy="4394197"/>
          </a:xfrm>
        </p:spPr>
        <p:txBody>
          <a:bodyPr anchor="b"/>
          <a:lstStyle>
            <a:lvl1pPr marL="0" indent="0">
              <a:buNone/>
              <a:defRPr sz="12800" b="1"/>
            </a:lvl1pPr>
            <a:lvl2pPr marL="2438385" indent="0">
              <a:buNone/>
              <a:defRPr sz="10667" b="1"/>
            </a:lvl2pPr>
            <a:lvl3pPr marL="4876770" indent="0">
              <a:buNone/>
              <a:defRPr sz="9600" b="1"/>
            </a:lvl3pPr>
            <a:lvl4pPr marL="7315154" indent="0">
              <a:buNone/>
              <a:defRPr sz="8533" b="1"/>
            </a:lvl4pPr>
            <a:lvl5pPr marL="9753539" indent="0">
              <a:buNone/>
              <a:defRPr sz="8533" b="1"/>
            </a:lvl5pPr>
            <a:lvl6pPr marL="12191924" indent="0">
              <a:buNone/>
              <a:defRPr sz="8533" b="1"/>
            </a:lvl6pPr>
            <a:lvl7pPr marL="14630309" indent="0">
              <a:buNone/>
              <a:defRPr sz="8533" b="1"/>
            </a:lvl7pPr>
            <a:lvl8pPr marL="17068693" indent="0">
              <a:buNone/>
              <a:defRPr sz="8533" b="1"/>
            </a:lvl8pPr>
            <a:lvl9pPr marL="19507078" indent="0">
              <a:buNone/>
              <a:defRPr sz="85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3360400"/>
            <a:ext cx="20991911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2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50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8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38400"/>
            <a:ext cx="15925561" cy="8534400"/>
          </a:xfrm>
        </p:spPr>
        <p:txBody>
          <a:bodyPr anchor="b"/>
          <a:lstStyle>
            <a:lvl1pPr>
              <a:defRPr sz="17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5266275"/>
            <a:ext cx="24997410" cy="25992667"/>
          </a:xfrm>
        </p:spPr>
        <p:txBody>
          <a:bodyPr/>
          <a:lstStyle>
            <a:lvl1pPr>
              <a:defRPr sz="17067"/>
            </a:lvl1pPr>
            <a:lvl2pPr>
              <a:defRPr sz="14933"/>
            </a:lvl2pPr>
            <a:lvl3pPr>
              <a:defRPr sz="12800"/>
            </a:lvl3pPr>
            <a:lvl4pPr>
              <a:defRPr sz="10667"/>
            </a:lvl4pPr>
            <a:lvl5pPr>
              <a:defRPr sz="10667"/>
            </a:lvl5pPr>
            <a:lvl6pPr>
              <a:defRPr sz="10667"/>
            </a:lvl6pPr>
            <a:lvl7pPr>
              <a:defRPr sz="10667"/>
            </a:lvl7pPr>
            <a:lvl8pPr>
              <a:defRPr sz="10667"/>
            </a:lvl8pPr>
            <a:lvl9pPr>
              <a:defRPr sz="10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0972800"/>
            <a:ext cx="15925561" cy="20328469"/>
          </a:xfrm>
        </p:spPr>
        <p:txBody>
          <a:bodyPr/>
          <a:lstStyle>
            <a:lvl1pPr marL="0" indent="0">
              <a:buNone/>
              <a:defRPr sz="8533"/>
            </a:lvl1pPr>
            <a:lvl2pPr marL="2438385" indent="0">
              <a:buNone/>
              <a:defRPr sz="7467"/>
            </a:lvl2pPr>
            <a:lvl3pPr marL="4876770" indent="0">
              <a:buNone/>
              <a:defRPr sz="6400"/>
            </a:lvl3pPr>
            <a:lvl4pPr marL="7315154" indent="0">
              <a:buNone/>
              <a:defRPr sz="5333"/>
            </a:lvl4pPr>
            <a:lvl5pPr marL="9753539" indent="0">
              <a:buNone/>
              <a:defRPr sz="5333"/>
            </a:lvl5pPr>
            <a:lvl6pPr marL="12191924" indent="0">
              <a:buNone/>
              <a:defRPr sz="5333"/>
            </a:lvl6pPr>
            <a:lvl7pPr marL="14630309" indent="0">
              <a:buNone/>
              <a:defRPr sz="5333"/>
            </a:lvl7pPr>
            <a:lvl8pPr marL="17068693" indent="0">
              <a:buNone/>
              <a:defRPr sz="5333"/>
            </a:lvl8pPr>
            <a:lvl9pPr marL="19507078" indent="0">
              <a:buNone/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2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38400"/>
            <a:ext cx="15925561" cy="8534400"/>
          </a:xfrm>
        </p:spPr>
        <p:txBody>
          <a:bodyPr anchor="b"/>
          <a:lstStyle>
            <a:lvl1pPr>
              <a:defRPr sz="170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5266275"/>
            <a:ext cx="24997410" cy="25992667"/>
          </a:xfrm>
        </p:spPr>
        <p:txBody>
          <a:bodyPr anchor="t"/>
          <a:lstStyle>
            <a:lvl1pPr marL="0" indent="0">
              <a:buNone/>
              <a:defRPr sz="17067"/>
            </a:lvl1pPr>
            <a:lvl2pPr marL="2438385" indent="0">
              <a:buNone/>
              <a:defRPr sz="14933"/>
            </a:lvl2pPr>
            <a:lvl3pPr marL="4876770" indent="0">
              <a:buNone/>
              <a:defRPr sz="12800"/>
            </a:lvl3pPr>
            <a:lvl4pPr marL="7315154" indent="0">
              <a:buNone/>
              <a:defRPr sz="10667"/>
            </a:lvl4pPr>
            <a:lvl5pPr marL="9753539" indent="0">
              <a:buNone/>
              <a:defRPr sz="10667"/>
            </a:lvl5pPr>
            <a:lvl6pPr marL="12191924" indent="0">
              <a:buNone/>
              <a:defRPr sz="10667"/>
            </a:lvl6pPr>
            <a:lvl7pPr marL="14630309" indent="0">
              <a:buNone/>
              <a:defRPr sz="10667"/>
            </a:lvl7pPr>
            <a:lvl8pPr marL="17068693" indent="0">
              <a:buNone/>
              <a:defRPr sz="10667"/>
            </a:lvl8pPr>
            <a:lvl9pPr marL="19507078" indent="0">
              <a:buNone/>
              <a:defRPr sz="10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0972800"/>
            <a:ext cx="15925561" cy="20328469"/>
          </a:xfrm>
        </p:spPr>
        <p:txBody>
          <a:bodyPr/>
          <a:lstStyle>
            <a:lvl1pPr marL="0" indent="0">
              <a:buNone/>
              <a:defRPr sz="8533"/>
            </a:lvl1pPr>
            <a:lvl2pPr marL="2438385" indent="0">
              <a:buNone/>
              <a:defRPr sz="7467"/>
            </a:lvl2pPr>
            <a:lvl3pPr marL="4876770" indent="0">
              <a:buNone/>
              <a:defRPr sz="6400"/>
            </a:lvl3pPr>
            <a:lvl4pPr marL="7315154" indent="0">
              <a:buNone/>
              <a:defRPr sz="5333"/>
            </a:lvl4pPr>
            <a:lvl5pPr marL="9753539" indent="0">
              <a:buNone/>
              <a:defRPr sz="5333"/>
            </a:lvl5pPr>
            <a:lvl6pPr marL="12191924" indent="0">
              <a:buNone/>
              <a:defRPr sz="5333"/>
            </a:lvl6pPr>
            <a:lvl7pPr marL="14630309" indent="0">
              <a:buNone/>
              <a:defRPr sz="5333"/>
            </a:lvl7pPr>
            <a:lvl8pPr marL="17068693" indent="0">
              <a:buNone/>
              <a:defRPr sz="5333"/>
            </a:lvl8pPr>
            <a:lvl9pPr marL="19507078" indent="0">
              <a:buNone/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6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947342"/>
            <a:ext cx="4258818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9736667"/>
            <a:ext cx="4258818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3900542"/>
            <a:ext cx="1110996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E1A1-9545-2F44-A147-373B2C49CABA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3900542"/>
            <a:ext cx="1666494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3900542"/>
            <a:ext cx="1110996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C9E9-91C5-4344-AE58-AC2BD55D07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2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876770" rtl="0" eaLnBrk="1" latinLnBrk="0" hangingPunct="1">
        <a:lnSpc>
          <a:spcPct val="90000"/>
        </a:lnSpc>
        <a:spcBef>
          <a:spcPct val="0"/>
        </a:spcBef>
        <a:buNone/>
        <a:defRPr sz="234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92" indent="-1219192" algn="l" defTabSz="4876770" rtl="0" eaLnBrk="1" latinLnBrk="0" hangingPunct="1">
        <a:lnSpc>
          <a:spcPct val="90000"/>
        </a:lnSpc>
        <a:spcBef>
          <a:spcPts val="5333"/>
        </a:spcBef>
        <a:buFont typeface="Arial" panose="020B0604020202020204" pitchFamily="34" charset="0"/>
        <a:buChar char="•"/>
        <a:defRPr sz="14933" kern="1200">
          <a:solidFill>
            <a:schemeClr val="tx1"/>
          </a:solidFill>
          <a:latin typeface="+mn-lt"/>
          <a:ea typeface="+mn-ea"/>
          <a:cs typeface="+mn-cs"/>
        </a:defRPr>
      </a:lvl1pPr>
      <a:lvl2pPr marL="3657577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6095962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10667" kern="1200">
          <a:solidFill>
            <a:schemeClr val="tx1"/>
          </a:solidFill>
          <a:latin typeface="+mn-lt"/>
          <a:ea typeface="+mn-ea"/>
          <a:cs typeface="+mn-cs"/>
        </a:defRPr>
      </a:lvl3pPr>
      <a:lvl4pPr marL="8534347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731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3411116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5849501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886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26270" indent="-1219192" algn="l" defTabSz="487677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1pPr>
      <a:lvl2pPr marL="2438385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876770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154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753539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924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630309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7068693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9507078" algn="l" defTabSz="4876770" rtl="0" eaLnBrk="1" latinLnBrk="0" hangingPunct="1"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microsoft.com/office/2018/10/relationships/comments" Target="../comments/modernComment_100_15168AB5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: Top Corners Rounded 146">
            <a:extLst>
              <a:ext uri="{FF2B5EF4-FFF2-40B4-BE49-F238E27FC236}">
                <a16:creationId xmlns:a16="http://schemas.microsoft.com/office/drawing/2014/main" id="{71418A54-707C-DDD6-4864-F17BAB6469D8}"/>
              </a:ext>
            </a:extLst>
          </p:cNvPr>
          <p:cNvSpPr>
            <a:spLocks/>
          </p:cNvSpPr>
          <p:nvPr/>
        </p:nvSpPr>
        <p:spPr>
          <a:xfrm>
            <a:off x="38209714" y="3655459"/>
            <a:ext cx="10710686" cy="325450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latin typeface="Avenir Next"/>
                <a:ea typeface="Avenir Next" charset="0"/>
                <a:cs typeface="Avenir Next" charset="0"/>
              </a:rPr>
              <a:t>Coloring indicates subject. Black dots and lines indicate fixed effects and 95% CI around fixed effects from mixed-effects models accounting for subject-level variance.</a:t>
            </a:r>
            <a:endParaRPr lang="en-US" sz="9602" dirty="0"/>
          </a:p>
        </p:txBody>
      </p:sp>
      <p:sp>
        <p:nvSpPr>
          <p:cNvPr id="146" name="Rectangle: Top Corners Rounded 145">
            <a:extLst>
              <a:ext uri="{FF2B5EF4-FFF2-40B4-BE49-F238E27FC236}">
                <a16:creationId xmlns:a16="http://schemas.microsoft.com/office/drawing/2014/main" id="{AD2942E3-77FE-CCA9-251C-CE26AC70766A}"/>
              </a:ext>
            </a:extLst>
          </p:cNvPr>
          <p:cNvSpPr>
            <a:spLocks/>
          </p:cNvSpPr>
          <p:nvPr/>
        </p:nvSpPr>
        <p:spPr>
          <a:xfrm>
            <a:off x="15216058" y="3655459"/>
            <a:ext cx="22853949" cy="3254505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>
                <a:latin typeface="Avenir Next"/>
                <a:ea typeface="Avenir Next" charset="0"/>
                <a:cs typeface="Avenir Next" charset="0"/>
              </a:rPr>
              <a:t>Coloring indicates subject. Black dots and B% fixed effects from mixed-effects models accounting for subject-level variance.</a:t>
            </a:r>
            <a:endParaRPr lang="en-US" sz="9602" dirty="0"/>
          </a:p>
        </p:txBody>
      </p:sp>
      <p:sp>
        <p:nvSpPr>
          <p:cNvPr id="11" name="Rectangle: Top Corners Rounded 10"/>
          <p:cNvSpPr>
            <a:spLocks/>
          </p:cNvSpPr>
          <p:nvPr/>
        </p:nvSpPr>
        <p:spPr>
          <a:xfrm>
            <a:off x="457201" y="3688490"/>
            <a:ext cx="14598936" cy="3251202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baseline="30000" dirty="0">
                <a:latin typeface="Avenir Next"/>
                <a:ea typeface="Avenir Next" charset="0"/>
                <a:cs typeface="Avenir Next" charset="0"/>
              </a:rPr>
              <a:t>Coloring indicates subject. Black dots and lines indicate fixed effects and 95% CI around fixed effects from mixed-effects models accounting for subject-level variance.</a:t>
            </a:r>
            <a:endParaRPr lang="en-US" sz="9602" baseline="30000" dirty="0"/>
          </a:p>
        </p:txBody>
      </p:sp>
      <p:pic>
        <p:nvPicPr>
          <p:cNvPr id="37" name="Picture 36" descr="A collage of several different types of brain&#10;&#10;AI-generated content may be incorrect.">
            <a:extLst>
              <a:ext uri="{FF2B5EF4-FFF2-40B4-BE49-F238E27FC236}">
                <a16:creationId xmlns:a16="http://schemas.microsoft.com/office/drawing/2014/main" id="{9CF889EE-794A-968E-E6C2-F53454AE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772"/>
          <a:stretch/>
        </p:blipFill>
        <p:spPr>
          <a:xfrm>
            <a:off x="5534582" y="19166317"/>
            <a:ext cx="9285032" cy="12854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938989-644D-DD94-4613-5740A5A60385}"/>
              </a:ext>
            </a:extLst>
          </p:cNvPr>
          <p:cNvSpPr txBox="1"/>
          <p:nvPr/>
        </p:nvSpPr>
        <p:spPr>
          <a:xfrm>
            <a:off x="774051" y="8485197"/>
            <a:ext cx="13905284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Prior EEG studies have identified several pre-stimulus patterns, especially in the </a:t>
            </a:r>
            <a:r>
              <a:rPr lang="en-US" sz="4400" b="1" dirty="0"/>
              <a:t>alpha-band (8–12 Hz)</a:t>
            </a:r>
            <a:r>
              <a:rPr lang="en-US" sz="4400" dirty="0"/>
              <a:t>, that may indicate susceptibility</a:t>
            </a:r>
            <a:endParaRPr lang="en-US" sz="4400" dirty="0">
              <a:latin typeface="Avenir Next"/>
            </a:endParaRPr>
          </a:p>
          <a:p>
            <a:pPr marL="1143000" lvl="1" indent="-685800" fontAlgn="base">
              <a:buFontTx/>
              <a:buChar char="►"/>
            </a:pPr>
            <a:r>
              <a:rPr lang="en-US" sz="4000" dirty="0"/>
              <a:t>Parietal/Occipital </a:t>
            </a:r>
            <a:r>
              <a:rPr lang="en-US" sz="4000" b="1" dirty="0"/>
              <a:t>alpha/low-beta peak frequency </a:t>
            </a:r>
            <a:r>
              <a:rPr lang="en-US" sz="4000" dirty="0"/>
              <a:t>linked to window of MSI</a:t>
            </a:r>
            <a:r>
              <a:rPr lang="en-US" sz="4000" baseline="30000" dirty="0"/>
              <a:t>1,3</a:t>
            </a:r>
          </a:p>
          <a:p>
            <a:pPr marL="1143000" lvl="1" indent="-685800" fontAlgn="base">
              <a:buFontTx/>
              <a:buChar char="►"/>
            </a:pPr>
            <a:r>
              <a:rPr lang="en-US" sz="4000" dirty="0"/>
              <a:t>Occipital </a:t>
            </a:r>
            <a:r>
              <a:rPr lang="en-US" sz="4000" b="1" dirty="0"/>
              <a:t>alpha-band &amp; high-gamma power </a:t>
            </a:r>
            <a:r>
              <a:rPr lang="en-US" sz="4000" dirty="0"/>
              <a:t>linked to cortical excitability</a:t>
            </a:r>
          </a:p>
          <a:p>
            <a:pPr lvl="1" fontAlgn="base"/>
            <a:r>
              <a:rPr lang="en-US" sz="4000" dirty="0"/>
              <a:t>  ➔ ↑ Alpha power (↓ gamma power) → </a:t>
            </a:r>
            <a:r>
              <a:rPr lang="en-US" sz="4000" b="1" dirty="0"/>
              <a:t>reduced</a:t>
            </a:r>
            <a:r>
              <a:rPr lang="en-US" sz="4000" dirty="0"/>
              <a:t> susceptibility</a:t>
            </a:r>
            <a:br>
              <a:rPr lang="en-US" sz="4000" dirty="0"/>
            </a:br>
            <a:r>
              <a:rPr lang="en-US" sz="4000" dirty="0"/>
              <a:t>  ➔ ↓ Alpha power → </a:t>
            </a:r>
            <a:r>
              <a:rPr lang="en-US" sz="4000" b="1" dirty="0"/>
              <a:t>increased</a:t>
            </a:r>
            <a:r>
              <a:rPr lang="en-US" sz="4000" dirty="0"/>
              <a:t> susceptibility</a:t>
            </a:r>
            <a:r>
              <a:rPr lang="en-US" sz="4000" baseline="30000" dirty="0"/>
              <a:t>4,5</a:t>
            </a:r>
          </a:p>
          <a:p>
            <a:pPr marL="1143000" lvl="1" indent="-685800" fontAlgn="base">
              <a:buFontTx/>
              <a:buChar char="►"/>
            </a:pPr>
            <a:r>
              <a:rPr lang="en-US" sz="4000" dirty="0"/>
              <a:t>Temporal </a:t>
            </a:r>
            <a:r>
              <a:rPr lang="en-US" sz="4000" b="1" dirty="0"/>
              <a:t>beta-band power</a:t>
            </a:r>
            <a:r>
              <a:rPr lang="en-US" sz="4000" dirty="0"/>
              <a:t> may predict susceptibility</a:t>
            </a:r>
            <a:r>
              <a:rPr lang="en-US" sz="4000" baseline="30000" dirty="0"/>
              <a:t>2</a:t>
            </a:r>
            <a:r>
              <a:rPr lang="en-US" sz="4000" dirty="0"/>
              <a:t>	</a:t>
            </a:r>
            <a:endParaRPr lang="en-US" sz="4000" i="1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3103699" y="3736307"/>
            <a:ext cx="8460938" cy="103618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6003" b="1" dirty="0">
                <a:ea typeface="Avenir Next" charset="0"/>
                <a:cs typeface="Avenir Next" charset="0"/>
              </a:rPr>
              <a:t>BACKGROUND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EBF4B-FA8E-4A3F-8FBD-94613248AF21}"/>
              </a:ext>
            </a:extLst>
          </p:cNvPr>
          <p:cNvSpPr txBox="1"/>
          <p:nvPr/>
        </p:nvSpPr>
        <p:spPr>
          <a:xfrm>
            <a:off x="764540" y="4864749"/>
            <a:ext cx="14057440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sz="4400" dirty="0"/>
              <a:t>The Double-Flash Illusion (DFI) shows that sounds can dramatically alter visual perception:</a:t>
            </a:r>
            <a:br>
              <a:rPr lang="en-US" sz="4800" dirty="0"/>
            </a:br>
            <a:r>
              <a:rPr lang="en-US" sz="4400" dirty="0"/>
              <a:t>➔ One flash + two beeps = perception of two flashes</a:t>
            </a:r>
          </a:p>
          <a:p>
            <a:pPr fontAlgn="base"/>
            <a:r>
              <a:rPr lang="en-US" sz="4400" dirty="0"/>
              <a:t>➔ The illusion is not always perceived, but why there are differences in perceptual experience is unclear</a:t>
            </a:r>
            <a:endParaRPr lang="en-US" sz="4400" dirty="0">
              <a:latin typeface="Avenir Next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457201" y="526566"/>
            <a:ext cx="48463199" cy="298591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Arial" panose="020B0604020202020204" pitchFamily="34" charset="0"/>
              </a:rPr>
              <a:t>Neural Oscillations and Multisensory Integration in the Double-Flash Illusion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Ellis H. Dyke</a:t>
            </a:r>
            <a:r>
              <a:rPr lang="en-US" sz="5400" baseline="300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1</a:t>
            </a:r>
            <a:r>
              <a:rPr lang="en-US" sz="54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, Emily C. Cunningham</a:t>
            </a:r>
            <a:r>
              <a:rPr lang="en-US" sz="5400" baseline="300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1</a:t>
            </a:r>
            <a:r>
              <a:rPr lang="en-US" sz="54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 , David Brang</a:t>
            </a:r>
            <a:r>
              <a:rPr lang="en-US" sz="5400" baseline="300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1</a:t>
            </a:r>
            <a:r>
              <a:rPr lang="en-US" sz="54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 </a:t>
            </a:r>
            <a:endParaRPr lang="en-US" sz="5400" baseline="30000" dirty="0">
              <a:solidFill>
                <a:schemeClr val="tx1"/>
              </a:solidFill>
              <a:latin typeface="Avenir Next"/>
              <a:ea typeface="Avenir Next Medium" charset="0"/>
              <a:cs typeface="Avenir Next Medium" charset="0"/>
            </a:endParaRPr>
          </a:p>
          <a:p>
            <a:pPr algn="ctr"/>
            <a:r>
              <a:rPr lang="en-US" sz="4401" baseline="30000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1</a:t>
            </a:r>
            <a:r>
              <a:rPr lang="en-US" sz="4401" dirty="0">
                <a:solidFill>
                  <a:schemeClr val="tx1"/>
                </a:solidFill>
                <a:latin typeface="Avenir Next"/>
                <a:ea typeface="Avenir Next Medium" charset="0"/>
                <a:cs typeface="Avenir Next Medium" charset="0"/>
              </a:rPr>
              <a:t>Dept. of Psychology, University of Michigan, Ann Arbor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2050717" y="36489044"/>
            <a:ext cx="13865733" cy="8997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en-US" sz="5247" b="1" dirty="0">
              <a:solidFill>
                <a:schemeClr val="accent5">
                  <a:lumMod val="50000"/>
                </a:schemeClr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B037CC08-6599-4DED-9746-FEC141F33B12}"/>
              </a:ext>
            </a:extLst>
          </p:cNvPr>
          <p:cNvSpPr/>
          <p:nvPr/>
        </p:nvSpPr>
        <p:spPr>
          <a:xfrm>
            <a:off x="19427532" y="3655459"/>
            <a:ext cx="13865733" cy="101611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6003" b="1" dirty="0">
                <a:latin typeface="Avenir Next"/>
                <a:ea typeface="Avenir Next" charset="0"/>
                <a:cs typeface="Avenir Next" charset="0"/>
              </a:rPr>
              <a:t>RESULTS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121996" y="18021731"/>
            <a:ext cx="12302232" cy="101611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6003" b="1" dirty="0">
                <a:ea typeface="Avenir Next" charset="0"/>
                <a:cs typeface="Avenir Next" charset="0"/>
              </a:rPr>
              <a:t>APPROACH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2770091" y="31834728"/>
            <a:ext cx="383652" cy="415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97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D2D5FC5-EA49-453B-BC8E-A530051C7BD9}"/>
              </a:ext>
            </a:extLst>
          </p:cNvPr>
          <p:cNvSpPr txBox="1"/>
          <p:nvPr/>
        </p:nvSpPr>
        <p:spPr>
          <a:xfrm>
            <a:off x="25896475" y="28479798"/>
            <a:ext cx="4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18CD1E1-4CB3-44EC-9914-3B8263321053}"/>
              </a:ext>
            </a:extLst>
          </p:cNvPr>
          <p:cNvSpPr/>
          <p:nvPr/>
        </p:nvSpPr>
        <p:spPr>
          <a:xfrm>
            <a:off x="36784279" y="3830861"/>
            <a:ext cx="13865733" cy="101611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6003" b="1" dirty="0">
                <a:latin typeface="Avenir Next"/>
                <a:ea typeface="Avenir Next" charset="0"/>
                <a:cs typeface="Avenir Next" charset="0"/>
              </a:rPr>
              <a:t>CONCLUSIONS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3B0658-5F46-4613-B4E2-4B08BB25005C}"/>
              </a:ext>
            </a:extLst>
          </p:cNvPr>
          <p:cNvSpPr txBox="1"/>
          <p:nvPr/>
        </p:nvSpPr>
        <p:spPr>
          <a:xfrm>
            <a:off x="994079" y="19567374"/>
            <a:ext cx="4628723" cy="99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1" dirty="0">
                <a:latin typeface="Avenir Next"/>
              </a:rPr>
              <a:t>Sample.</a:t>
            </a:r>
            <a:r>
              <a:rPr lang="en-US" sz="4400" dirty="0">
                <a:latin typeface="Avenir Next"/>
              </a:rPr>
              <a:t> N = 7 individuals with epilepsy undergoing intracranial EEG (iEEG) recording.</a:t>
            </a:r>
          </a:p>
          <a:p>
            <a:pPr>
              <a:spcAft>
                <a:spcPts val="600"/>
              </a:spcAft>
            </a:pPr>
            <a:endParaRPr lang="en-US" sz="4400" dirty="0">
              <a:latin typeface="Avenir Next"/>
            </a:endParaRPr>
          </a:p>
          <a:p>
            <a:r>
              <a:rPr lang="en-US" sz="4400" b="1" dirty="0">
                <a:latin typeface="Avenir Next"/>
              </a:rPr>
              <a:t>Task:</a:t>
            </a:r>
          </a:p>
          <a:p>
            <a:pPr>
              <a:buNone/>
            </a:pPr>
            <a:r>
              <a:rPr lang="en-US" sz="4000" dirty="0"/>
              <a:t>➔ 4 trial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0 flashes, 2 beeps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1 flash, 0 beeps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/>
              <a:t>1 flash-2 beeps (critical illusion condition)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2 flashes, 0 beeps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34E5F6AD-DE10-C236-5803-1D1487A1ED76}"/>
              </a:ext>
            </a:extLst>
          </p:cNvPr>
          <p:cNvSpPr txBox="1"/>
          <p:nvPr/>
        </p:nvSpPr>
        <p:spPr>
          <a:xfrm>
            <a:off x="38411770" y="4933276"/>
            <a:ext cx="10084177" cy="184358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 fontAlgn="base">
              <a:spcAft>
                <a:spcPts val="2400"/>
              </a:spcAft>
              <a:buFontTx/>
              <a:buChar char="►"/>
            </a:pPr>
            <a:r>
              <a:rPr lang="en-US" sz="4400" b="1" dirty="0"/>
              <a:t>Alpha-rhythmic frequency/power. </a:t>
            </a:r>
            <a:r>
              <a:rPr lang="en-US" sz="4400" dirty="0"/>
              <a:t>Pre-stimulus peak alpha frequency/power were not predictive of illusory perception across participants.</a:t>
            </a:r>
          </a:p>
          <a:p>
            <a:pPr marL="1485900" lvl="2" indent="-571500" fontAlgn="base">
              <a:spcAft>
                <a:spcPts val="2400"/>
              </a:spcAft>
              <a:buFontTx/>
              <a:buChar char="►"/>
            </a:pPr>
            <a:r>
              <a:rPr lang="en-US" sz="3600" dirty="0"/>
              <a:t>One</a:t>
            </a:r>
            <a:r>
              <a:rPr lang="en-US" sz="3600" b="1" dirty="0"/>
              <a:t> </a:t>
            </a:r>
            <a:r>
              <a:rPr lang="en-US" sz="3600" dirty="0"/>
              <a:t>participant demonstrated robust evidence of alpha-band power-based effects, but this was not replicated in other subjects</a:t>
            </a:r>
          </a:p>
          <a:p>
            <a:pPr marL="1485900" lvl="2" indent="-571500" fontAlgn="base">
              <a:spcAft>
                <a:spcPts val="2400"/>
              </a:spcAft>
              <a:buFontTx/>
              <a:buChar char="►"/>
            </a:pPr>
            <a:r>
              <a:rPr lang="en-US" sz="3600" dirty="0"/>
              <a:t>Consistent with at least one recent report questioning the relation between alpha freq. and window of MSI</a:t>
            </a:r>
          </a:p>
          <a:p>
            <a:pPr marL="571500" indent="-571500" fontAlgn="base">
              <a:spcAft>
                <a:spcPts val="2400"/>
              </a:spcAft>
              <a:buFontTx/>
              <a:buChar char="►"/>
            </a:pPr>
            <a:r>
              <a:rPr lang="en-US" sz="4400" b="1" dirty="0">
                <a:latin typeface="Avenir Next"/>
                <a:ea typeface="Avenir Next" charset="0"/>
                <a:cs typeface="Avenir Next" charset="0"/>
              </a:rPr>
              <a:t>Beta-rhythmic power. </a:t>
            </a:r>
            <a:r>
              <a:rPr lang="en-US" sz="4400" dirty="0">
                <a:latin typeface="Avenir Next"/>
                <a:ea typeface="Avenir Next" charset="0"/>
                <a:cs typeface="Avenir Next" charset="0"/>
              </a:rPr>
              <a:t>No significant effects observed in any region when repeating the analysis using beta-rhythmic information</a:t>
            </a:r>
          </a:p>
          <a:p>
            <a:pPr marL="1485900" lvl="2" indent="-571500" fontAlgn="base">
              <a:spcAft>
                <a:spcPts val="2400"/>
              </a:spcAft>
              <a:buFontTx/>
              <a:buChar char="►"/>
            </a:pPr>
            <a:r>
              <a:rPr lang="en-US" sz="3600" dirty="0">
                <a:latin typeface="Avenir Next"/>
                <a:ea typeface="Avenir Next" charset="0"/>
                <a:cs typeface="Avenir Next" charset="0"/>
              </a:rPr>
              <a:t>i.e., prior beta-rhythmic observations in middle temporal cortex were not confirmed here</a:t>
            </a:r>
          </a:p>
          <a:p>
            <a:pPr marL="571500" indent="-571500" fontAlgn="base">
              <a:spcAft>
                <a:spcPts val="2400"/>
              </a:spcAft>
              <a:buFontTx/>
              <a:buChar char="►"/>
            </a:pPr>
            <a:r>
              <a:rPr lang="en-US" sz="4400" b="1" dirty="0">
                <a:latin typeface="Avenir Next"/>
                <a:ea typeface="Avenir Next" charset="0"/>
                <a:cs typeface="Avenir Next" charset="0"/>
              </a:rPr>
              <a:t>Gamma power. </a:t>
            </a:r>
            <a:r>
              <a:rPr lang="en-US" sz="4400" dirty="0">
                <a:latin typeface="Avenir Next"/>
                <a:ea typeface="Avenir Next" charset="0"/>
                <a:cs typeface="Avenir Next" charset="0"/>
              </a:rPr>
              <a:t>Effects of HGP were predominantly observed in parietal cortex, although in the opposite direction of that predicted by prior work</a:t>
            </a:r>
          </a:p>
          <a:p>
            <a:pPr marL="1028700" lvl="1" indent="-571500" fontAlgn="base">
              <a:spcAft>
                <a:spcPts val="2400"/>
              </a:spcAft>
              <a:buFontTx/>
              <a:buChar char="►"/>
            </a:pPr>
            <a:r>
              <a:rPr lang="en-US" sz="3600" dirty="0">
                <a:latin typeface="Avenir Next"/>
                <a:ea typeface="Avenir Next" charset="0"/>
                <a:cs typeface="Avenir Next" charset="0"/>
              </a:rPr>
              <a:t>i.e., reduced high-gamma power (linked to reduced excitability) for ‘fission’ trials.</a:t>
            </a:r>
          </a:p>
          <a:p>
            <a:pPr marL="1028700" lvl="1" indent="-571500" fontAlgn="base">
              <a:spcAft>
                <a:spcPts val="2400"/>
              </a:spcAft>
              <a:buFontTx/>
              <a:buChar char="►"/>
            </a:pPr>
            <a:r>
              <a:rPr lang="en-US" sz="3600" dirty="0">
                <a:latin typeface="Avenir Next"/>
                <a:ea typeface="Avenir Next" charset="0"/>
                <a:cs typeface="Avenir Next" charset="0"/>
              </a:rPr>
              <a:t>Inconsistent with prior reports. Additional data will be needed to confirm and clarify this pattern.</a:t>
            </a:r>
            <a:endParaRPr lang="en-US" sz="4000" dirty="0">
              <a:latin typeface="Avenir Next"/>
              <a:ea typeface="Avenir Next" charset="0"/>
              <a:cs typeface="Avenir Nex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CBF976-D25C-B5CE-17CC-EBCE93FB8B9E}"/>
              </a:ext>
            </a:extLst>
          </p:cNvPr>
          <p:cNvSpPr/>
          <p:nvPr/>
        </p:nvSpPr>
        <p:spPr>
          <a:xfrm>
            <a:off x="39341822" y="27967001"/>
            <a:ext cx="8446471" cy="8624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004" b="1" dirty="0">
                <a:latin typeface="Avenir Next"/>
                <a:ea typeface="Avenir Next" charset="0"/>
                <a:cs typeface="Avenir Next" charset="0"/>
              </a:rPr>
              <a:t>KEY REFERENCES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00EDAF-C218-8121-E2A0-9CACC526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81" y="668004"/>
            <a:ext cx="87273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753987F-C2E4-C5FE-3220-B56FD942689A}"/>
              </a:ext>
            </a:extLst>
          </p:cNvPr>
          <p:cNvSpPr txBox="1"/>
          <p:nvPr/>
        </p:nvSpPr>
        <p:spPr>
          <a:xfrm>
            <a:off x="15778324" y="7650658"/>
            <a:ext cx="15040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Alpha Band. </a:t>
            </a:r>
            <a:r>
              <a:rPr lang="en-US" sz="4000" dirty="0"/>
              <a:t>No statistical differences between reports of illusion and no illusion for both </a:t>
            </a:r>
            <a:r>
              <a:rPr lang="en-US" sz="4000" b="1" dirty="0"/>
              <a:t>alpha band frequency</a:t>
            </a:r>
            <a:r>
              <a:rPr lang="en-US" sz="4000" dirty="0"/>
              <a:t> and </a:t>
            </a:r>
            <a:r>
              <a:rPr lang="en-US" sz="4000" b="1" dirty="0"/>
              <a:t>power</a:t>
            </a:r>
            <a:r>
              <a:rPr lang="en-US" sz="4000" dirty="0"/>
              <a:t> across participants. 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1D1B3-A346-74CD-06F1-EAB55B181C14}"/>
              </a:ext>
            </a:extLst>
          </p:cNvPr>
          <p:cNvSpPr txBox="1"/>
          <p:nvPr/>
        </p:nvSpPr>
        <p:spPr>
          <a:xfrm>
            <a:off x="38411769" y="29249406"/>
            <a:ext cx="10368925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Cecere, R., Rees, G., &amp; Romei, V. (2015). </a:t>
            </a:r>
            <a:r>
              <a:rPr lang="en-US" sz="3600" i="1" dirty="0"/>
              <a:t>Individual differences in alpha frequency drive crossmodal illusory perception.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Keil, J. et al., (2020) </a:t>
            </a:r>
            <a:r>
              <a:rPr lang="en-US" sz="3600" i="1" dirty="0"/>
              <a:t>Double Flash Illusion: Current Findings and Future Directions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Hanslmayr</a:t>
            </a:r>
            <a:r>
              <a:rPr lang="en-US" sz="3600" dirty="0"/>
              <a:t>, S., Gross, J., Klimesch, W., &amp; Shapiro, K. L. (2011). </a:t>
            </a:r>
            <a:r>
              <a:rPr lang="en-US" sz="3600" i="1" dirty="0"/>
              <a:t>The role of alpha oscillations in temporal attention.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Lange, J., Oostenveld, R., &amp; Fries, P. (2013). </a:t>
            </a:r>
            <a:r>
              <a:rPr lang="en-US" sz="3600" i="1" dirty="0"/>
              <a:t>Reduced occipital alpha power indexes enhanced excitability rather than improved visual perception.</a:t>
            </a:r>
            <a:endParaRPr lang="en-US" sz="3600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16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E4E42B-FA20-9EF2-58C0-356C59BAF63D}"/>
              </a:ext>
            </a:extLst>
          </p:cNvPr>
          <p:cNvSpPr txBox="1"/>
          <p:nvPr/>
        </p:nvSpPr>
        <p:spPr>
          <a:xfrm>
            <a:off x="854662" y="15365642"/>
            <a:ext cx="1405744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base">
              <a:defRPr/>
            </a:pPr>
            <a:r>
              <a:rPr lang="en-US" sz="4800" b="1" dirty="0">
                <a:solidFill>
                  <a:prstClr val="black"/>
                </a:solidFill>
                <a:latin typeface="Avenir Next"/>
              </a:rPr>
              <a:t>Aim.</a:t>
            </a:r>
            <a:r>
              <a:rPr lang="en-US" sz="4800" dirty="0">
                <a:solidFill>
                  <a:prstClr val="black"/>
                </a:solidFill>
                <a:latin typeface="Avenir Next"/>
              </a:rPr>
              <a:t> To test for the presence of these effects (EEG precursors of the </a:t>
            </a:r>
            <a:r>
              <a:rPr lang="en-US" sz="4800" b="1" dirty="0">
                <a:solidFill>
                  <a:prstClr val="black"/>
                </a:solidFill>
                <a:latin typeface="Avenir Next"/>
              </a:rPr>
              <a:t>Double-Flash Illusion) </a:t>
            </a:r>
            <a:r>
              <a:rPr lang="en-US" sz="4800" dirty="0">
                <a:solidFill>
                  <a:prstClr val="black"/>
                </a:solidFill>
                <a:latin typeface="Avenir Next"/>
              </a:rPr>
              <a:t>and examine their cortical distribution in intracranial recordings.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34B16AD-02EB-4773-9866-C998BA484F52}"/>
              </a:ext>
            </a:extLst>
          </p:cNvPr>
          <p:cNvSpPr txBox="1"/>
          <p:nvPr/>
        </p:nvSpPr>
        <p:spPr>
          <a:xfrm>
            <a:off x="49716267" y="208004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collage of several different types of brain&#10;&#10;AI-generated content may be incorrect.">
            <a:extLst>
              <a:ext uri="{FF2B5EF4-FFF2-40B4-BE49-F238E27FC236}">
                <a16:creationId xmlns:a16="http://schemas.microsoft.com/office/drawing/2014/main" id="{E51A6F9C-51F1-92EE-EB96-984BF605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779" r="52722"/>
          <a:stretch/>
        </p:blipFill>
        <p:spPr>
          <a:xfrm>
            <a:off x="9645449" y="31736907"/>
            <a:ext cx="5137885" cy="43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8C6727-5744-7423-58C0-34425AA058E0}"/>
              </a:ext>
            </a:extLst>
          </p:cNvPr>
          <p:cNvSpPr txBox="1"/>
          <p:nvPr/>
        </p:nvSpPr>
        <p:spPr>
          <a:xfrm>
            <a:off x="15737035" y="4671960"/>
            <a:ext cx="14792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Spectral Analyses: </a:t>
            </a:r>
          </a:p>
          <a:p>
            <a:r>
              <a:rPr lang="en-US" sz="4000" dirty="0"/>
              <a:t>➔ Pre-stimulus (500ms) power + peak identification across alpha, beta (14-30 Hz), and high-gamma (70-150 Hz) ranges</a:t>
            </a:r>
          </a:p>
          <a:p>
            <a:r>
              <a:rPr lang="en-US" sz="4000" dirty="0"/>
              <a:t>➔ Hierarchical Modeling of trial-by-trial differences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C1888E-A8F1-95C3-E19C-7A4B04F3FAC8}"/>
              </a:ext>
            </a:extLst>
          </p:cNvPr>
          <p:cNvSpPr txBox="1"/>
          <p:nvPr/>
        </p:nvSpPr>
        <p:spPr>
          <a:xfrm>
            <a:off x="38558296" y="23375518"/>
            <a:ext cx="10013522" cy="4154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Overall, pre-stimulus </a:t>
            </a:r>
            <a:r>
              <a:rPr lang="en-US" sz="4400" b="1" dirty="0"/>
              <a:t>alpha-band modulation of illusory perception in the DFI is spatially inconsistent and not reliably observed across participants</a:t>
            </a:r>
            <a:r>
              <a:rPr lang="en-US" sz="4400" dirty="0"/>
              <a:t>, challenging the robustness of existing scalp EEG/MEG findings.</a:t>
            </a:r>
          </a:p>
        </p:txBody>
      </p:sp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905513BC-1C25-09F7-2B4A-903326C53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8621" y="3792929"/>
            <a:ext cx="7315891" cy="5663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E97A0E-4171-3407-2FBC-B55EC050A9B2}"/>
              </a:ext>
            </a:extLst>
          </p:cNvPr>
          <p:cNvCxnSpPr>
            <a:cxnSpLocks/>
          </p:cNvCxnSpPr>
          <p:nvPr/>
        </p:nvCxnSpPr>
        <p:spPr>
          <a:xfrm flipV="1">
            <a:off x="32821032" y="4751114"/>
            <a:ext cx="0" cy="671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9FD6E-B669-F344-958C-BE3B7569264C}"/>
              </a:ext>
            </a:extLst>
          </p:cNvPr>
          <p:cNvCxnSpPr>
            <a:cxnSpLocks/>
          </p:cNvCxnSpPr>
          <p:nvPr/>
        </p:nvCxnSpPr>
        <p:spPr>
          <a:xfrm>
            <a:off x="32808333" y="6384105"/>
            <a:ext cx="0" cy="964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684E3B-2500-E2FF-AAEC-66485E20C178}"/>
              </a:ext>
            </a:extLst>
          </p:cNvPr>
          <p:cNvSpPr txBox="1"/>
          <p:nvPr/>
        </p:nvSpPr>
        <p:spPr>
          <a:xfrm>
            <a:off x="31961668" y="5438251"/>
            <a:ext cx="214192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Extract peak amplitude and auc +/- 2 Hz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C8D46-998D-24AB-3B6D-D53193D7BE32}"/>
              </a:ext>
            </a:extLst>
          </p:cNvPr>
          <p:cNvSpPr txBox="1"/>
          <p:nvPr/>
        </p:nvSpPr>
        <p:spPr>
          <a:xfrm>
            <a:off x="33673139" y="8364115"/>
            <a:ext cx="92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“beta”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80C5D-B19F-0F7B-298D-3FE382A96E42}"/>
              </a:ext>
            </a:extLst>
          </p:cNvPr>
          <p:cNvSpPr txBox="1"/>
          <p:nvPr/>
        </p:nvSpPr>
        <p:spPr>
          <a:xfrm>
            <a:off x="32345842" y="8328682"/>
            <a:ext cx="92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“alpha”</a:t>
            </a:r>
          </a:p>
        </p:txBody>
      </p:sp>
      <p:pic>
        <p:nvPicPr>
          <p:cNvPr id="33" name="Picture 3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BDE1BBE1-0C87-3728-2D45-EF0616C3F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0070" y="5316311"/>
            <a:ext cx="2724723" cy="22453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A5F573-872D-A14F-A033-5F9F378AEFA6}"/>
              </a:ext>
            </a:extLst>
          </p:cNvPr>
          <p:cNvSpPr txBox="1"/>
          <p:nvPr/>
        </p:nvSpPr>
        <p:spPr>
          <a:xfrm>
            <a:off x="34978786" y="6354919"/>
            <a:ext cx="156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“high gamma”</a:t>
            </a:r>
          </a:p>
          <a:p>
            <a:r>
              <a:rPr lang="en-US" dirty="0"/>
              <a:t>(auc only)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4A755E-AF72-895B-ECFD-824B195E698F}"/>
              </a:ext>
            </a:extLst>
          </p:cNvPr>
          <p:cNvCxnSpPr>
            <a:cxnSpLocks/>
          </p:cNvCxnSpPr>
          <p:nvPr/>
        </p:nvCxnSpPr>
        <p:spPr>
          <a:xfrm>
            <a:off x="36190766" y="6714305"/>
            <a:ext cx="3090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F456A08-99B6-066F-5EE0-D3BBEFC7E15D}"/>
              </a:ext>
            </a:extLst>
          </p:cNvPr>
          <p:cNvSpPr/>
          <p:nvPr/>
        </p:nvSpPr>
        <p:spPr>
          <a:xfrm>
            <a:off x="5852742" y="30995808"/>
            <a:ext cx="4332810" cy="1401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A close-up of two brain parts&#10;&#10;AI-generated content may be incorrect.">
            <a:extLst>
              <a:ext uri="{FF2B5EF4-FFF2-40B4-BE49-F238E27FC236}">
                <a16:creationId xmlns:a16="http://schemas.microsoft.com/office/drawing/2014/main" id="{10F2D1D8-C59F-C703-E476-C4C6DAB5E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5121" y="9753500"/>
            <a:ext cx="10596668" cy="3429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ED704D-FD17-19D7-0295-24858C85D220}"/>
              </a:ext>
            </a:extLst>
          </p:cNvPr>
          <p:cNvCxnSpPr>
            <a:cxnSpLocks/>
          </p:cNvCxnSpPr>
          <p:nvPr/>
        </p:nvCxnSpPr>
        <p:spPr>
          <a:xfrm flipH="1">
            <a:off x="22370604" y="9028092"/>
            <a:ext cx="422743" cy="819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DBE079F-280C-D334-5B37-89732F0DDD57}"/>
              </a:ext>
            </a:extLst>
          </p:cNvPr>
          <p:cNvSpPr txBox="1"/>
          <p:nvPr/>
        </p:nvSpPr>
        <p:spPr>
          <a:xfrm>
            <a:off x="36369915" y="18246026"/>
            <a:ext cx="156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all </a:t>
            </a:r>
            <a:r>
              <a:rPr lang="en-US" sz="3600" i="1" dirty="0" err="1"/>
              <a:t>n.s</a:t>
            </a:r>
            <a:r>
              <a:rPr lang="en-US" sz="3600" i="1" dirty="0"/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FE0A2E-EF5E-2E9D-57F8-62D265983A58}"/>
              </a:ext>
            </a:extLst>
          </p:cNvPr>
          <p:cNvSpPr txBox="1"/>
          <p:nvPr/>
        </p:nvSpPr>
        <p:spPr>
          <a:xfrm>
            <a:off x="15778323" y="19614160"/>
            <a:ext cx="11515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Avenir Next" charset="0"/>
                <a:cs typeface="Avenir Next" charset="0"/>
              </a:rPr>
              <a:t>For </a:t>
            </a:r>
            <a:r>
              <a:rPr lang="en-US" sz="3600" b="1" dirty="0">
                <a:ea typeface="Avenir Next" charset="0"/>
                <a:cs typeface="Avenir Next" charset="0"/>
              </a:rPr>
              <a:t>alpha peak frequency, </a:t>
            </a:r>
            <a:r>
              <a:rPr lang="en-US" sz="3600" dirty="0">
                <a:ea typeface="Avenir Next" charset="0"/>
                <a:cs typeface="Avenir Next" charset="0"/>
              </a:rPr>
              <a:t>no consistent effects across subjects. Possible insular/frontal effects in HLM are driven by single outlying individual. </a:t>
            </a:r>
          </a:p>
        </p:txBody>
      </p:sp>
      <p:pic>
        <p:nvPicPr>
          <p:cNvPr id="64" name="Picture 6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C564259-D304-2E3B-B64F-1DC8547E6A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264" r="5443"/>
          <a:stretch/>
        </p:blipFill>
        <p:spPr>
          <a:xfrm>
            <a:off x="20597367" y="9884257"/>
            <a:ext cx="1072176" cy="280002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261EAE6-E8EE-79B7-EAF7-06C7CF2A4402}"/>
              </a:ext>
            </a:extLst>
          </p:cNvPr>
          <p:cNvSpPr txBox="1"/>
          <p:nvPr/>
        </p:nvSpPr>
        <p:spPr>
          <a:xfrm>
            <a:off x="27779785" y="19580009"/>
            <a:ext cx="9877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Avenir Next" charset="0"/>
                <a:cs typeface="Avenir Next" charset="0"/>
              </a:rPr>
              <a:t>For </a:t>
            </a:r>
            <a:r>
              <a:rPr lang="en-US" sz="3600" b="1" dirty="0">
                <a:ea typeface="Avenir Next" charset="0"/>
                <a:cs typeface="Avenir Next" charset="0"/>
              </a:rPr>
              <a:t>alpha-band power, </a:t>
            </a:r>
            <a:r>
              <a:rPr lang="en-US" sz="3600" dirty="0">
                <a:ea typeface="Avenir Next" charset="0"/>
                <a:cs typeface="Avenir Next" charset="0"/>
              </a:rPr>
              <a:t>no consistent effects across subjects. </a:t>
            </a:r>
          </a:p>
        </p:txBody>
      </p:sp>
      <p:pic>
        <p:nvPicPr>
          <p:cNvPr id="67" name="Picture 66" descr="A close-up of two brain models&#10;&#10;AI-generated content may be incorrect.">
            <a:extLst>
              <a:ext uri="{FF2B5EF4-FFF2-40B4-BE49-F238E27FC236}">
                <a16:creationId xmlns:a16="http://schemas.microsoft.com/office/drawing/2014/main" id="{1DDDD60F-9736-706A-DD5D-9574FE5715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51746" y="9753500"/>
            <a:ext cx="10596668" cy="3429000"/>
          </a:xfrm>
          <a:prstGeom prst="rect">
            <a:avLst/>
          </a:prstGeom>
        </p:spPr>
      </p:pic>
      <p:pic>
        <p:nvPicPr>
          <p:cNvPr id="71" name="Picture 70" descr="A close-up of two brain models&#10;&#10;AI-generated content may be incorrect.">
            <a:extLst>
              <a:ext uri="{FF2B5EF4-FFF2-40B4-BE49-F238E27FC236}">
                <a16:creationId xmlns:a16="http://schemas.microsoft.com/office/drawing/2014/main" id="{50A952D5-84AB-F640-9D7A-F79B2F7DB6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56675" y="22647251"/>
            <a:ext cx="10596668" cy="3429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177AE5D-62D1-EC3D-9600-6F37A1B6AC6E}"/>
              </a:ext>
            </a:extLst>
          </p:cNvPr>
          <p:cNvSpPr txBox="1"/>
          <p:nvPr/>
        </p:nvSpPr>
        <p:spPr>
          <a:xfrm>
            <a:off x="27107176" y="21742951"/>
            <a:ext cx="864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High Gamma Power</a:t>
            </a:r>
            <a:r>
              <a:rPr lang="en-US" sz="4000" dirty="0"/>
              <a:t>. </a:t>
            </a:r>
            <a:endParaRPr lang="en-US" sz="2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12EACA-CAA3-F049-5D5A-9B6437D5D0DB}"/>
              </a:ext>
            </a:extLst>
          </p:cNvPr>
          <p:cNvSpPr txBox="1"/>
          <p:nvPr/>
        </p:nvSpPr>
        <p:spPr>
          <a:xfrm>
            <a:off x="15806043" y="21742951"/>
            <a:ext cx="11102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Beta Oscillatory Power</a:t>
            </a:r>
            <a:r>
              <a:rPr lang="en-US" sz="4000" dirty="0"/>
              <a:t>. </a:t>
            </a:r>
            <a:endParaRPr lang="en-US" sz="2400" dirty="0"/>
          </a:p>
        </p:txBody>
      </p:sp>
      <p:pic>
        <p:nvPicPr>
          <p:cNvPr id="76" name="Picture 75" descr="A close-up of two brain parts&#10;&#10;AI-generated content may be incorrect.">
            <a:extLst>
              <a:ext uri="{FF2B5EF4-FFF2-40B4-BE49-F238E27FC236}">
                <a16:creationId xmlns:a16="http://schemas.microsoft.com/office/drawing/2014/main" id="{D666967F-13F3-95D7-6125-C78AD657C0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38959" y="22647251"/>
            <a:ext cx="10596668" cy="3429000"/>
          </a:xfrm>
          <a:prstGeom prst="rect">
            <a:avLst/>
          </a:prstGeom>
        </p:spPr>
      </p:pic>
      <p:pic>
        <p:nvPicPr>
          <p:cNvPr id="78" name="Picture 7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1A507AE-96F7-DAE3-75AD-259BE39EB8D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264" r="5443"/>
          <a:stretch/>
        </p:blipFill>
        <p:spPr>
          <a:xfrm>
            <a:off x="20597367" y="22691621"/>
            <a:ext cx="1072176" cy="280002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17E93B9-3FAD-46C9-D12B-70D8A0906D20}"/>
              </a:ext>
            </a:extLst>
          </p:cNvPr>
          <p:cNvSpPr txBox="1"/>
          <p:nvPr/>
        </p:nvSpPr>
        <p:spPr>
          <a:xfrm>
            <a:off x="15662703" y="33402971"/>
            <a:ext cx="107178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Avenir Next" charset="0"/>
                <a:cs typeface="Avenir Next" charset="0"/>
              </a:rPr>
              <a:t>Little evidence for difference in </a:t>
            </a:r>
            <a:r>
              <a:rPr lang="en-US" sz="3600" b="1" dirty="0">
                <a:ea typeface="Avenir Next" charset="0"/>
                <a:cs typeface="Avenir Next" charset="0"/>
              </a:rPr>
              <a:t>beta-band oscillatory power</a:t>
            </a:r>
            <a:r>
              <a:rPr lang="en-US" sz="3600" dirty="0">
                <a:ea typeface="Avenir Next" charset="0"/>
                <a:cs typeface="Avenir Next" charset="0"/>
              </a:rPr>
              <a:t> across subjects. Possible insular effect in HLM is driven by single individual. Possible mid. temporal effect was weak at best, and not in the predicted direction</a:t>
            </a:r>
            <a:r>
              <a:rPr lang="en-US" sz="4000" dirty="0">
                <a:ea typeface="Avenir Next" charset="0"/>
                <a:cs typeface="Avenir Next" charset="0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CAF2229-E9A2-06D9-8B9E-30A5976FBE91}"/>
              </a:ext>
            </a:extLst>
          </p:cNvPr>
          <p:cNvSpPr txBox="1"/>
          <p:nvPr/>
        </p:nvSpPr>
        <p:spPr>
          <a:xfrm>
            <a:off x="27293506" y="33376126"/>
            <a:ext cx="10181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a typeface="Avenir Next" charset="0"/>
                <a:cs typeface="Avenir Next" charset="0"/>
              </a:rPr>
              <a:t>For </a:t>
            </a:r>
            <a:r>
              <a:rPr lang="en-US" sz="3600" b="1" dirty="0">
                <a:ea typeface="Avenir Next" charset="0"/>
                <a:cs typeface="Avenir Next" charset="0"/>
              </a:rPr>
              <a:t>high-gamma power, </a:t>
            </a:r>
            <a:r>
              <a:rPr lang="en-US" sz="3600" dirty="0">
                <a:ea typeface="Avenir Next" charset="0"/>
                <a:cs typeface="Avenir Next" charset="0"/>
              </a:rPr>
              <a:t>prestimulus differences were observed among parietal sites, with possible effects in lateral occipital and temporal sites. In all cases, increased HGP was linked to accurate responses.</a:t>
            </a:r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2A8B902-2F73-35E5-7233-3094B805C1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13607" y="13197930"/>
            <a:ext cx="9142983" cy="6400800"/>
          </a:xfrm>
          <a:prstGeom prst="rect">
            <a:avLst/>
          </a:prstGeom>
        </p:spPr>
      </p:pic>
      <p:pic>
        <p:nvPicPr>
          <p:cNvPr id="17" name="Picture 16" descr="A graph with blue and black dots&#10;&#10;AI-generated content may be incorrect.">
            <a:extLst>
              <a:ext uri="{FF2B5EF4-FFF2-40B4-BE49-F238E27FC236}">
                <a16:creationId xmlns:a16="http://schemas.microsoft.com/office/drawing/2014/main" id="{C5586EB7-E5CE-211C-584A-D77037D4EA5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7212893" y="13197930"/>
            <a:ext cx="9144000" cy="6400800"/>
          </a:xfrm>
          <a:prstGeom prst="rect">
            <a:avLst/>
          </a:prstGeom>
        </p:spPr>
      </p:pic>
      <p:pic>
        <p:nvPicPr>
          <p:cNvPr id="21" name="Picture 20" descr="A graph with blue and black squares&#10;&#10;AI-generated content may be incorrect.">
            <a:extLst>
              <a:ext uri="{FF2B5EF4-FFF2-40B4-BE49-F238E27FC236}">
                <a16:creationId xmlns:a16="http://schemas.microsoft.com/office/drawing/2014/main" id="{C24BE99D-9A72-26D2-C632-F443CF2F5E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32746" y="26222390"/>
            <a:ext cx="9144000" cy="7315200"/>
          </a:xfrm>
          <a:prstGeom prst="rect">
            <a:avLst/>
          </a:prstGeom>
        </p:spPr>
      </p:pic>
      <p:pic>
        <p:nvPicPr>
          <p:cNvPr id="32" name="Picture 31" descr="A graph with blue squares and black dots&#10;&#10;AI-generated content may be incorrect.">
            <a:extLst>
              <a:ext uri="{FF2B5EF4-FFF2-40B4-BE49-F238E27FC236}">
                <a16:creationId xmlns:a16="http://schemas.microsoft.com/office/drawing/2014/main" id="{696B04B4-8268-0771-67A5-0FE8B5C623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81898" y="26222390"/>
            <a:ext cx="9144000" cy="73152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146717B-37EF-1503-ED04-ECC69683FD4A}"/>
              </a:ext>
            </a:extLst>
          </p:cNvPr>
          <p:cNvGrpSpPr/>
          <p:nvPr/>
        </p:nvGrpSpPr>
        <p:grpSpPr>
          <a:xfrm>
            <a:off x="1011065" y="30155918"/>
            <a:ext cx="8397862" cy="5841269"/>
            <a:chOff x="1155986" y="1049952"/>
            <a:chExt cx="3685388" cy="179893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825BC9D-9ED4-B303-9C37-1682F3321C99}"/>
                </a:ext>
              </a:extLst>
            </p:cNvPr>
            <p:cNvGrpSpPr/>
            <p:nvPr/>
          </p:nvGrpSpPr>
          <p:grpSpPr>
            <a:xfrm>
              <a:off x="1734015" y="1299117"/>
              <a:ext cx="1382751" cy="964581"/>
              <a:chOff x="1734015" y="1299117"/>
              <a:chExt cx="1382751" cy="96458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E299AA2-EF7D-58E7-07AE-73FDE069E670}"/>
                  </a:ext>
                </a:extLst>
              </p:cNvPr>
              <p:cNvSpPr/>
              <p:nvPr/>
            </p:nvSpPr>
            <p:spPr>
              <a:xfrm>
                <a:off x="1734015" y="1299117"/>
                <a:ext cx="1382751" cy="96458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baseline="-25000" dirty="0"/>
                  <a:t>+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E728B77-5A69-A57D-09F1-D7DA832AC51D}"/>
                  </a:ext>
                </a:extLst>
              </p:cNvPr>
              <p:cNvSpPr/>
              <p:nvPr/>
            </p:nvSpPr>
            <p:spPr>
              <a:xfrm>
                <a:off x="2363517" y="1893942"/>
                <a:ext cx="123747" cy="820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D89579-CF0D-C869-B9BF-28B860375A4E}"/>
                </a:ext>
              </a:extLst>
            </p:cNvPr>
            <p:cNvSpPr/>
            <p:nvPr/>
          </p:nvSpPr>
          <p:spPr>
            <a:xfrm>
              <a:off x="3458623" y="1299117"/>
              <a:ext cx="1382751" cy="9645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+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C559BC-FFB4-969A-FC8F-5B43590449E7}"/>
                </a:ext>
              </a:extLst>
            </p:cNvPr>
            <p:cNvSpPr txBox="1"/>
            <p:nvPr/>
          </p:nvSpPr>
          <p:spPr>
            <a:xfrm>
              <a:off x="3179651" y="1624663"/>
              <a:ext cx="247261" cy="23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8C9EDF4-F666-8483-78DA-DBD372A8D017}"/>
                </a:ext>
              </a:extLst>
            </p:cNvPr>
            <p:cNvCxnSpPr/>
            <p:nvPr/>
          </p:nvCxnSpPr>
          <p:spPr>
            <a:xfrm>
              <a:off x="1730301" y="2645229"/>
              <a:ext cx="3107359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B31BE3D-93D3-8EFE-3637-C6A136247C87}"/>
                </a:ext>
              </a:extLst>
            </p:cNvPr>
            <p:cNvSpPr/>
            <p:nvPr/>
          </p:nvSpPr>
          <p:spPr>
            <a:xfrm>
              <a:off x="1804614" y="2491226"/>
              <a:ext cx="346712" cy="153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FD25BC-EEEC-E6B5-26BC-47530912D68B}"/>
                </a:ext>
              </a:extLst>
            </p:cNvPr>
            <p:cNvSpPr/>
            <p:nvPr/>
          </p:nvSpPr>
          <p:spPr>
            <a:xfrm>
              <a:off x="3458623" y="2486184"/>
              <a:ext cx="346712" cy="15395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DB134C-1C2B-C053-62A5-B2A5168AE021}"/>
                </a:ext>
              </a:extLst>
            </p:cNvPr>
            <p:cNvSpPr txBox="1"/>
            <p:nvPr/>
          </p:nvSpPr>
          <p:spPr>
            <a:xfrm>
              <a:off x="1216207" y="1567128"/>
              <a:ext cx="542888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Flash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62E92-D396-DDFA-2350-992F80CE2DB5}"/>
                </a:ext>
              </a:extLst>
            </p:cNvPr>
            <p:cNvSpPr txBox="1"/>
            <p:nvPr/>
          </p:nvSpPr>
          <p:spPr>
            <a:xfrm>
              <a:off x="1155986" y="2416180"/>
              <a:ext cx="816429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Tones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CB7FDF-CED3-2E8B-E548-74412D60E6AC}"/>
                </a:ext>
              </a:extLst>
            </p:cNvPr>
            <p:cNvSpPr txBox="1"/>
            <p:nvPr/>
          </p:nvSpPr>
          <p:spPr>
            <a:xfrm>
              <a:off x="2390072" y="2666866"/>
              <a:ext cx="830441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 (60ms)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5F9414-3743-2852-7889-A3984AB6E9B5}"/>
                </a:ext>
              </a:extLst>
            </p:cNvPr>
            <p:cNvSpPr txBox="1"/>
            <p:nvPr/>
          </p:nvSpPr>
          <p:spPr>
            <a:xfrm>
              <a:off x="2129852" y="1049952"/>
              <a:ext cx="1360373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16.67ms</a:t>
              </a:r>
              <a:endParaRPr lang="en-US" sz="24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76464B-43D3-568E-C0EB-921EB0497B77}"/>
                </a:ext>
              </a:extLst>
            </p:cNvPr>
            <p:cNvSpPr txBox="1"/>
            <p:nvPr/>
          </p:nvSpPr>
          <p:spPr>
            <a:xfrm>
              <a:off x="1759095" y="2658513"/>
              <a:ext cx="751722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10ms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C82CD5-AC62-B3D3-ABAE-5B5E6F6C4AB0}"/>
                </a:ext>
              </a:extLst>
            </p:cNvPr>
            <p:cNvSpPr txBox="1"/>
            <p:nvPr/>
          </p:nvSpPr>
          <p:spPr>
            <a:xfrm>
              <a:off x="3440359" y="2668790"/>
              <a:ext cx="729951" cy="180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10ms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44A1831-4A16-2B2C-9E9A-F52D03383BD9}"/>
              </a:ext>
            </a:extLst>
          </p:cNvPr>
          <p:cNvCxnSpPr>
            <a:cxnSpLocks/>
          </p:cNvCxnSpPr>
          <p:nvPr/>
        </p:nvCxnSpPr>
        <p:spPr>
          <a:xfrm>
            <a:off x="26485577" y="9045633"/>
            <a:ext cx="807930" cy="86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B323CD-B89A-25BE-32C1-3B2A4B398FE2}"/>
              </a:ext>
            </a:extLst>
          </p:cNvPr>
          <p:cNvSpPr txBox="1"/>
          <p:nvPr/>
        </p:nvSpPr>
        <p:spPr>
          <a:xfrm>
            <a:off x="24099247" y="17488234"/>
            <a:ext cx="45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3A7B6-35E2-0699-D5C2-FF5CF3AD9F53}"/>
              </a:ext>
            </a:extLst>
          </p:cNvPr>
          <p:cNvSpPr txBox="1"/>
          <p:nvPr/>
        </p:nvSpPr>
        <p:spPr>
          <a:xfrm>
            <a:off x="24113974" y="18379436"/>
            <a:ext cx="45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165F0-A194-8FB7-4444-9EF4EED803DE}"/>
              </a:ext>
            </a:extLst>
          </p:cNvPr>
          <p:cNvSpPr txBox="1"/>
          <p:nvPr/>
        </p:nvSpPr>
        <p:spPr>
          <a:xfrm>
            <a:off x="24622111" y="16486795"/>
            <a:ext cx="32735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FDR-corrected </a:t>
            </a:r>
            <a:r>
              <a:rPr lang="en-US" sz="3200" i="1" dirty="0"/>
              <a:t>p:</a:t>
            </a:r>
            <a:endParaRPr lang="en-US" sz="4000" i="1" dirty="0"/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</a:t>
            </a:r>
            <a:r>
              <a:rPr lang="en-US" sz="3200" dirty="0"/>
              <a:t>.01-.05</a:t>
            </a:r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  <a:r>
              <a:rPr lang="en-US" sz="3200" dirty="0"/>
              <a:t>.001-.01</a:t>
            </a:r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***</a:t>
            </a:r>
            <a:r>
              <a:rPr lang="en-US" sz="3200" dirty="0"/>
              <a:t> &lt; .001</a:t>
            </a:r>
            <a:r>
              <a:rPr lang="en-US" sz="4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6B0D5-C78D-6BA6-6DE8-66B99F7AD250}"/>
              </a:ext>
            </a:extLst>
          </p:cNvPr>
          <p:cNvSpPr txBox="1"/>
          <p:nvPr/>
        </p:nvSpPr>
        <p:spPr>
          <a:xfrm>
            <a:off x="23743930" y="31141059"/>
            <a:ext cx="92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FE540-406A-A4E5-9BFD-D595B71EC83B}"/>
              </a:ext>
            </a:extLst>
          </p:cNvPr>
          <p:cNvSpPr txBox="1"/>
          <p:nvPr/>
        </p:nvSpPr>
        <p:spPr>
          <a:xfrm>
            <a:off x="23995992" y="26924081"/>
            <a:ext cx="45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80794-035A-1C17-1C02-9B500E96A040}"/>
              </a:ext>
            </a:extLst>
          </p:cNvPr>
          <p:cNvSpPr txBox="1"/>
          <p:nvPr/>
        </p:nvSpPr>
        <p:spPr>
          <a:xfrm>
            <a:off x="24515544" y="30364230"/>
            <a:ext cx="32735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FDR-corrected </a:t>
            </a:r>
            <a:r>
              <a:rPr lang="en-US" sz="3200" i="1" dirty="0"/>
              <a:t>p:</a:t>
            </a:r>
            <a:endParaRPr lang="en-US" sz="4000" i="1" dirty="0"/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</a:t>
            </a:r>
            <a:r>
              <a:rPr lang="en-US" sz="3200" dirty="0"/>
              <a:t>.01-.05</a:t>
            </a:r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  <a:r>
              <a:rPr lang="en-US" sz="3200" dirty="0"/>
              <a:t>.001-.01</a:t>
            </a:r>
          </a:p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***</a:t>
            </a:r>
            <a:r>
              <a:rPr lang="en-US" sz="3200" dirty="0"/>
              <a:t> &lt; .001</a:t>
            </a:r>
            <a:endParaRPr lang="en-US" sz="4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1A67FA-0A53-567A-3170-D3725C87425C}"/>
              </a:ext>
            </a:extLst>
          </p:cNvPr>
          <p:cNvSpPr txBox="1"/>
          <p:nvPr/>
        </p:nvSpPr>
        <p:spPr>
          <a:xfrm>
            <a:off x="35724771" y="30605079"/>
            <a:ext cx="92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BA1FC2-C7FD-85E5-17A6-95D7C47C731A}"/>
              </a:ext>
            </a:extLst>
          </p:cNvPr>
          <p:cNvSpPr txBox="1"/>
          <p:nvPr/>
        </p:nvSpPr>
        <p:spPr>
          <a:xfrm>
            <a:off x="35724771" y="28495187"/>
            <a:ext cx="92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54F251-66CA-1D7B-CCEE-279B0BEC8010}"/>
              </a:ext>
            </a:extLst>
          </p:cNvPr>
          <p:cNvSpPr txBox="1"/>
          <p:nvPr/>
        </p:nvSpPr>
        <p:spPr>
          <a:xfrm>
            <a:off x="35724771" y="26436141"/>
            <a:ext cx="92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32961F-6933-7D4F-9E75-035F0AD5B3ED}"/>
              </a:ext>
            </a:extLst>
          </p:cNvPr>
          <p:cNvSpPr txBox="1"/>
          <p:nvPr/>
        </p:nvSpPr>
        <p:spPr>
          <a:xfrm>
            <a:off x="35724771" y="27464520"/>
            <a:ext cx="92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B50ACC-090A-3AA1-4119-27E81459BAA7}"/>
              </a:ext>
            </a:extLst>
          </p:cNvPr>
          <p:cNvSpPr txBox="1"/>
          <p:nvPr/>
        </p:nvSpPr>
        <p:spPr>
          <a:xfrm>
            <a:off x="36388088" y="26904074"/>
            <a:ext cx="133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***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131ED1-AC8C-9E0F-7217-FA2D51C618CB}"/>
              </a:ext>
            </a:extLst>
          </p:cNvPr>
          <p:cNvSpPr txBox="1"/>
          <p:nvPr/>
        </p:nvSpPr>
        <p:spPr>
          <a:xfrm>
            <a:off x="36388088" y="29018879"/>
            <a:ext cx="133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537988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46922</TotalTime>
  <Words>837</Words>
  <Application>Microsoft Office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Hussey</dc:creator>
  <cp:lastModifiedBy>Cunningham, Emily</cp:lastModifiedBy>
  <cp:revision>535</cp:revision>
  <dcterms:created xsi:type="dcterms:W3CDTF">2016-10-28T15:30:39Z</dcterms:created>
  <dcterms:modified xsi:type="dcterms:W3CDTF">2025-05-12T19:37:24Z</dcterms:modified>
</cp:coreProperties>
</file>